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EEEEE"/>
        </a:solidFill>
        <a:effectLst/>
        <a:uFillTx/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706"/>
  </p:normalViewPr>
  <p:slideViewPr>
    <p:cSldViewPr snapToGrid="0" snapToObjects="1">
      <p:cViewPr varScale="1">
        <p:scale>
          <a:sx n="32" d="100"/>
          <a:sy n="32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2374900" y="2730500"/>
            <a:ext cx="19621500" cy="42164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374900" y="7073900"/>
            <a:ext cx="19621500" cy="307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51685" y="12708534"/>
            <a:ext cx="504445" cy="465532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aime Silveira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>
                <a:srgbClr val="A29A85"/>
              </a:buClr>
              <a:buSzTx/>
              <a:buNone/>
              <a:defRPr sz="5000">
                <a:solidFill>
                  <a:srgbClr val="222222"/>
                </a:solidFill>
              </a:defRPr>
            </a:lvl1pPr>
          </a:lstStyle>
          <a:p>
            <a:r>
              <a:t>–Jaime Silveira</a:t>
            </a:r>
          </a:p>
        </p:txBody>
      </p:sp>
      <p:sp>
        <p:nvSpPr>
          <p:cNvPr id="104" name="“Digite uma citação aqui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94400"/>
            <a:ext cx="19621500" cy="990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buSzTx/>
              <a:buNone/>
              <a:defRPr sz="5800" b="1" spc="-174"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r>
              <a:t>“Digite uma citação aqui.” </a:t>
            </a:r>
          </a:p>
        </p:txBody>
      </p:sp>
      <p:sp>
        <p:nvSpPr>
          <p:cNvPr id="10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157588660_2880x1920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 - Alt.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 - Alt.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Linha" descr="Linha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9589" y="11524798"/>
            <a:ext cx="6438417" cy="89804"/>
          </a:xfrm>
          <a:prstGeom prst="rect">
            <a:avLst/>
          </a:prstGeom>
        </p:spPr>
      </p:pic>
      <p:sp>
        <p:nvSpPr>
          <p:cNvPr id="22" name="157588660_2880x1920.jpeg"/>
          <p:cNvSpPr>
            <a:spLocks noGrp="1"/>
          </p:cNvSpPr>
          <p:nvPr>
            <p:ph type="pic" idx="13"/>
          </p:nvPr>
        </p:nvSpPr>
        <p:spPr>
          <a:xfrm>
            <a:off x="609600" y="562570"/>
            <a:ext cx="23164800" cy="8826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exto do Título"/>
          <p:cNvSpPr txBox="1">
            <a:spLocks noGrp="1"/>
          </p:cNvSpPr>
          <p:nvPr>
            <p:ph type="title"/>
          </p:nvPr>
        </p:nvSpPr>
        <p:spPr>
          <a:xfrm>
            <a:off x="1181100" y="9626600"/>
            <a:ext cx="22009100" cy="1714500"/>
          </a:xfrm>
          <a:prstGeom prst="rect">
            <a:avLst/>
          </a:prstGeom>
        </p:spPr>
        <p:txBody>
          <a:bodyPr anchor="b"/>
          <a:lstStyle>
            <a:lvl1pPr>
              <a:defRPr sz="9000" spc="-180"/>
            </a:lvl1pPr>
          </a:lstStyle>
          <a:p>
            <a:r>
              <a:t>Texto do Título</a:t>
            </a:r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181100" y="11696700"/>
            <a:ext cx="220091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o do Título"/>
          <p:cNvSpPr txBox="1">
            <a:spLocks noGrp="1"/>
          </p:cNvSpPr>
          <p:nvPr>
            <p:ph type="title"/>
          </p:nvPr>
        </p:nvSpPr>
        <p:spPr>
          <a:xfrm>
            <a:off x="2374900" y="4940300"/>
            <a:ext cx="19621500" cy="3835400"/>
          </a:xfrm>
          <a:prstGeom prst="rect">
            <a:avLst/>
          </a:prstGeom>
        </p:spPr>
        <p:txBody>
          <a:bodyPr/>
          <a:lstStyle>
            <a:lvl1pPr>
              <a:defRPr sz="9000" spc="-180"/>
            </a:lvl1pPr>
          </a:lstStyle>
          <a:p>
            <a:r>
              <a:t>Texto do Título</a:t>
            </a:r>
          </a:p>
        </p:txBody>
      </p:sp>
      <p:sp>
        <p:nvSpPr>
          <p:cNvPr id="3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Linha" descr="Linha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3788" y="7155998"/>
            <a:ext cx="8416268" cy="89804"/>
          </a:xfrm>
          <a:prstGeom prst="rect">
            <a:avLst/>
          </a:prstGeom>
        </p:spPr>
      </p:pic>
      <p:sp>
        <p:nvSpPr>
          <p:cNvPr id="42" name="Imagem"/>
          <p:cNvSpPr>
            <a:spLocks noGrp="1"/>
          </p:cNvSpPr>
          <p:nvPr>
            <p:ph type="pic" sz="half" idx="13"/>
          </p:nvPr>
        </p:nvSpPr>
        <p:spPr>
          <a:xfrm>
            <a:off x="12598400" y="1066800"/>
            <a:ext cx="10477500" cy="1158022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" name="Texto do Título"/>
          <p:cNvSpPr txBox="1">
            <a:spLocks noGrp="1"/>
          </p:cNvSpPr>
          <p:nvPr>
            <p:ph type="title"/>
          </p:nvPr>
        </p:nvSpPr>
        <p:spPr>
          <a:xfrm>
            <a:off x="1435100" y="1092200"/>
            <a:ext cx="10464800" cy="57658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556500"/>
            <a:ext cx="10464800" cy="509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inha" descr="Linha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54" name="Texto do Título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Linha" descr="Linha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64" name="Texto do Título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ha" descr="Linha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107" y="3853998"/>
            <a:ext cx="20407882" cy="89804"/>
          </a:xfrm>
          <a:prstGeom prst="rect">
            <a:avLst/>
          </a:prstGeom>
        </p:spPr>
      </p:pic>
      <p:sp>
        <p:nvSpPr>
          <p:cNvPr id="75" name="Imagem"/>
          <p:cNvSpPr>
            <a:spLocks noGrp="1"/>
          </p:cNvSpPr>
          <p:nvPr>
            <p:ph type="pic" sz="half" idx="13"/>
          </p:nvPr>
        </p:nvSpPr>
        <p:spPr>
          <a:xfrm>
            <a:off x="2388450" y="4753761"/>
            <a:ext cx="9969501" cy="7467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exto do Título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7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3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3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3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3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3"/>
              </a:buBlip>
              <a:defRPr sz="3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m"/>
          <p:cNvSpPr>
            <a:spLocks noGrp="1"/>
          </p:cNvSpPr>
          <p:nvPr>
            <p:ph type="pic" sz="quarter" idx="13"/>
          </p:nvPr>
        </p:nvSpPr>
        <p:spPr>
          <a:xfrm>
            <a:off x="12496800" y="7146918"/>
            <a:ext cx="10744200" cy="5486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m"/>
          <p:cNvSpPr>
            <a:spLocks noGrp="1"/>
          </p:cNvSpPr>
          <p:nvPr>
            <p:ph type="pic" sz="quarter" idx="14"/>
          </p:nvPr>
        </p:nvSpPr>
        <p:spPr>
          <a:xfrm>
            <a:off x="12504353" y="1056870"/>
            <a:ext cx="10744201" cy="5486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m"/>
          <p:cNvSpPr>
            <a:spLocks noGrp="1"/>
          </p:cNvSpPr>
          <p:nvPr>
            <p:ph type="pic" sz="half" idx="15"/>
          </p:nvPr>
        </p:nvSpPr>
        <p:spPr>
          <a:xfrm>
            <a:off x="1066800" y="1065711"/>
            <a:ext cx="10820400" cy="11582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2374900" y="1778000"/>
            <a:ext cx="196215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" name="Texto do Título"/>
          <p:cNvSpPr txBox="1">
            <a:spLocks noGrp="1"/>
          </p:cNvSpPr>
          <p:nvPr>
            <p:ph type="title"/>
          </p:nvPr>
        </p:nvSpPr>
        <p:spPr>
          <a:xfrm>
            <a:off x="2387600" y="977900"/>
            <a:ext cx="196215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27872" y="12674600"/>
            <a:ext cx="504445" cy="465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F1F1F1"/>
                </a:solidFill>
                <a:latin typeface="+mn-lt"/>
                <a:ea typeface="+mn-ea"/>
                <a:cs typeface="+mn-cs"/>
                <a:sym typeface="Superclarendo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-197" baseline="0">
          <a:ln>
            <a:noFill/>
          </a:ln>
          <a:solidFill>
            <a:srgbClr val="EEEEEE"/>
          </a:solidFill>
          <a:uFillTx/>
          <a:latin typeface="+mn-lt"/>
          <a:ea typeface="+mn-ea"/>
          <a:cs typeface="+mn-cs"/>
          <a:sym typeface="Superclarendon"/>
        </a:defRPr>
      </a:lvl9pPr>
    </p:titleStyle>
    <p:bodyStyle>
      <a:lvl1pPr marL="812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625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2438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3251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40640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48768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56896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65024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7315200" marR="0" indent="-8128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65000"/>
        <a:buFontTx/>
        <a:buBlip>
          <a:blip r:embed="rId17"/>
        </a:buBlip>
        <a:tabLst/>
        <a:defRPr sz="4600" b="0" i="0" u="none" strike="noStrike" cap="none" spc="0" baseline="0">
          <a:ln>
            <a:noFill/>
          </a:ln>
          <a:solidFill>
            <a:srgbClr val="EEEEEE"/>
          </a:solidFill>
          <a:uFillTx/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entro Universitário Adventista de São Paulo (UNASP-SP)…"/>
          <p:cNvSpPr txBox="1"/>
          <p:nvPr/>
        </p:nvSpPr>
        <p:spPr>
          <a:xfrm>
            <a:off x="4390338" y="1009525"/>
            <a:ext cx="14729035" cy="262915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256031">
              <a:defRPr sz="5376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Centro Universitário Adventista de São Paulo (UNASP-SP)</a:t>
            </a:r>
          </a:p>
          <a:p>
            <a:pPr defTabSz="256031">
              <a:defRPr sz="5376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Ciências da Computação</a:t>
            </a:r>
          </a:p>
        </p:txBody>
      </p:sp>
      <p:sp>
        <p:nvSpPr>
          <p:cNvPr id="145" name="IoT na Agricultura – Automação de Pivôs e Canais de Irrigação com Arduino e Webservice"/>
          <p:cNvSpPr txBox="1">
            <a:spLocks noGrp="1"/>
          </p:cNvSpPr>
          <p:nvPr>
            <p:ph type="body" sz="quarter" idx="1"/>
          </p:nvPr>
        </p:nvSpPr>
        <p:spPr>
          <a:xfrm>
            <a:off x="4588235" y="4015044"/>
            <a:ext cx="14333241" cy="3155455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algn="l" defTabSz="283463">
              <a:buClrTx/>
              <a:defRPr sz="496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283463">
              <a:buClrTx/>
              <a:defRPr sz="496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IoT na Agricultura – Automação de Pivôs e Canais de Irrigação com Arduino e Webservice </a:t>
            </a:r>
          </a:p>
        </p:txBody>
      </p:sp>
      <p:sp>
        <p:nvSpPr>
          <p:cNvPr id="146" name="Autor: Ezequiel Muxito…"/>
          <p:cNvSpPr txBox="1"/>
          <p:nvPr/>
        </p:nvSpPr>
        <p:spPr>
          <a:xfrm>
            <a:off x="1168917" y="10004183"/>
            <a:ext cx="6801589" cy="152565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Autor: Ezequiel Muxito</a:t>
            </a:r>
          </a:p>
          <a:p>
            <a:pPr algn="l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André Marcos Silva </a:t>
            </a:r>
          </a:p>
          <a:p>
            <a:pPr algn="l">
              <a:defRPr sz="3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Cezar Duarte </a:t>
            </a:r>
          </a:p>
        </p:txBody>
      </p:sp>
      <p:sp>
        <p:nvSpPr>
          <p:cNvPr id="147" name="São Paulo…"/>
          <p:cNvSpPr txBox="1"/>
          <p:nvPr/>
        </p:nvSpPr>
        <p:spPr>
          <a:xfrm>
            <a:off x="11570830" y="11703278"/>
            <a:ext cx="2550288" cy="123144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São Paulo </a:t>
            </a:r>
          </a:p>
          <a:p>
            <a: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2018</a:t>
            </a:r>
          </a:p>
        </p:txBody>
      </p:sp>
      <p:pic>
        <p:nvPicPr>
          <p:cNvPr id="148" name="logo-2.png" descr="logo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02976" y="11458078"/>
            <a:ext cx="3491649" cy="1514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logo_branco.png" descr="logo_branc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17214" y="11508874"/>
            <a:ext cx="3805960" cy="1620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ro.png" descr="pr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15" y="3241535"/>
            <a:ext cx="12448760" cy="640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Captura de Tela 2018-09-14 às 18.48.21.png" descr="Captura de Tela 2018-09-14 às 18.48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3900" y="3241535"/>
            <a:ext cx="10157198" cy="6401759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sultados Obtidos"/>
          <p:cNvSpPr txBox="1">
            <a:spLocks noGrp="1"/>
          </p:cNvSpPr>
          <p:nvPr>
            <p:ph type="title"/>
          </p:nvPr>
        </p:nvSpPr>
        <p:spPr>
          <a:xfrm>
            <a:off x="546100" y="419100"/>
            <a:ext cx="9473605" cy="1251044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 defTabSz="685165">
              <a:defRPr sz="7469" spc="-224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Resultados Obtidos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Retângulo"/>
          <p:cNvSpPr/>
          <p:nvPr/>
        </p:nvSpPr>
        <p:spPr>
          <a:xfrm>
            <a:off x="526736" y="378365"/>
            <a:ext cx="6938046" cy="5566495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9" name="Analise da sensibilidade do sensor e comparação de tipos de solos"/>
          <p:cNvSpPr txBox="1"/>
          <p:nvPr/>
        </p:nvSpPr>
        <p:spPr>
          <a:xfrm>
            <a:off x="457975" y="929959"/>
            <a:ext cx="7075568" cy="395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4135" marR="331470" defTabSz="449580">
              <a:spcBef>
                <a:spcPts val="1800"/>
              </a:spcBef>
              <a:tabLst>
                <a:tab pos="177800" algn="l"/>
              </a:tabLst>
              <a:defRPr sz="5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Analise da sensibilidade do sensor e comparação de tipos de solos</a:t>
            </a:r>
          </a:p>
        </p:txBody>
      </p:sp>
      <p:pic>
        <p:nvPicPr>
          <p:cNvPr id="250" name="IMG_2943.JPG" descr="IMG_294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8177593" y="1651000"/>
            <a:ext cx="15263480" cy="11447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3" name="Tabela"/>
          <p:cNvGraphicFramePr/>
          <p:nvPr/>
        </p:nvGraphicFramePr>
        <p:xfrm>
          <a:off x="1615302" y="1974850"/>
          <a:ext cx="21203842" cy="10958711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7239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4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5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17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  <a:p>
                      <a:pPr marL="77469" marR="331470" algn="l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  <a:p>
                      <a:pPr marL="77469"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Dados</a:t>
                      </a:r>
                    </a:p>
                    <a:p>
                      <a:pPr marL="77469" marR="331470" algn="l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  <a:p>
                      <a:pPr marL="77469"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   Coletados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73533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
 Solo de terra 
   Arenoso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
Solo de terra
Vermelho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
Solo de terra 
Preto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
Umidade inicial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6559"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5925" marR="331470" defTabSz="449580">
                        <a:lnSpc>
                          <a:spcPts val="1400"/>
                        </a:lnSpc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Quantidade de água utilizado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ml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ml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 ml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Umidade do sensor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6559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Tempo  de absorção de água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m e 32 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m e 44 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m e 27 s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Tempo cronometrado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 m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6559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 m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 m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Variação do nível de umidade em 32 minutos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64 - 48%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74 - 61%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78 - 67%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77469" marR="331470" algn="l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Queda de umidade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6559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6929">
                <a:tc>
                  <a:txBody>
                    <a:bodyPr/>
                    <a:lstStyle/>
                    <a:p>
                      <a:pPr marL="64135" marR="331470" algn="l" defTabSz="449580">
                        <a:tabLst>
                          <a:tab pos="1778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Nível de conservação de umidade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29844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Baixo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6559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Médio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marL="415925" marR="331470" defTabSz="449580">
                        <a:spcBef>
                          <a:spcPts val="200"/>
                        </a:spcBef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Alto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4" name="Tabela de Analise da sensibilidade do sensor e comparação de tipos de solos"/>
          <p:cNvSpPr txBox="1"/>
          <p:nvPr/>
        </p:nvSpPr>
        <p:spPr>
          <a:xfrm>
            <a:off x="1041591" y="554757"/>
            <a:ext cx="22344915" cy="176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4135" marR="331470" defTabSz="449580">
              <a:spcBef>
                <a:spcPts val="1800"/>
              </a:spcBef>
              <a:tabLst>
                <a:tab pos="177800" algn="l"/>
              </a:tabLst>
              <a:defRPr sz="47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Tabela de Analise da sensibilidade do sensor e comparação de tipos de solos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7" name="Tabela"/>
          <p:cNvGraphicFramePr/>
          <p:nvPr/>
        </p:nvGraphicFramePr>
        <p:xfrm>
          <a:off x="1615302" y="1898650"/>
          <a:ext cx="21203841" cy="10958711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914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5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472"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Apontamento 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Avaliação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 i="1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Feedback </a:t>
                      </a:r>
                      <a:endParaRPr i="0"/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472"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Configuração e agendamento por tipo específico de produção 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Melhoria. Permite flexibilidade das programações e agendamentos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Em desenvolvimento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472"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Ativação e configuração por interface móvel (</a:t>
                      </a:r>
                      <a:r>
                        <a:rPr i="1"/>
                        <a:t>smartphone</a:t>
                      </a:r>
                      <a:r>
                        <a:t>) 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Melhoria. Facilita a manipulação em campo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Projetado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472"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Níveis de profundidade das taxas de umidade por tipo de produto ou classificação do solo 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Problema para uma versão produção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Correção programada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472"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Integração com sistema de previsão de tempo </a:t>
                      </a:r>
                    </a:p>
                  </a:txBody>
                  <a:tcPr marL="63500" marR="63500" marT="0" marB="0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Melhoria. Otimiza o processo, reduz gastos e possibilita um comportamento mais sustentável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2700" b="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Em análise </a:t>
                      </a:r>
                    </a:p>
                  </a:txBody>
                  <a:tcPr marL="63500" marR="63500" marT="0" marB="0" anchor="ctr" horzOverflow="overflow">
                    <a:lnL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L>
                    <a:lnR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R>
                    <a:lnT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T>
                    <a:lnB w="6350">
                      <a:solidFill>
                        <a:srgbClr val="CBCBCB"/>
                      </a:solidFill>
                      <a:custDash>
                        <a:ds d="100000" sp="200000"/>
                      </a:custDash>
                    </a:lnB>
                    <a:solidFill>
                      <a:srgbClr val="3E4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8" name="Planos Futuros"/>
          <p:cNvSpPr txBox="1"/>
          <p:nvPr/>
        </p:nvSpPr>
        <p:spPr>
          <a:xfrm>
            <a:off x="2949638" y="516385"/>
            <a:ext cx="7461124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4135" marR="331470" defTabSz="449580">
              <a:spcBef>
                <a:spcPts val="1800"/>
              </a:spcBef>
              <a:tabLst>
                <a:tab pos="177800" algn="l"/>
              </a:tabLst>
              <a:defRPr sz="8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Planos Futuros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onclusão"/>
          <p:cNvSpPr txBox="1">
            <a:spLocks noGrp="1"/>
          </p:cNvSpPr>
          <p:nvPr>
            <p:ph type="title"/>
          </p:nvPr>
        </p:nvSpPr>
        <p:spPr>
          <a:xfrm>
            <a:off x="3467100" y="2324100"/>
            <a:ext cx="5837635" cy="1428949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/>
          <a:p>
            <a:pPr>
              <a:defRPr sz="8000" spc="-23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FFFFFF"/>
                </a:solidFill>
              </a:rPr>
              <a:t>Conclusão</a:t>
            </a:r>
            <a:r>
              <a:t> </a:t>
            </a:r>
          </a:p>
        </p:txBody>
      </p:sp>
      <p:sp>
        <p:nvSpPr>
          <p:cNvPr id="262" name="Retângulo"/>
          <p:cNvSpPr/>
          <p:nvPr/>
        </p:nvSpPr>
        <p:spPr>
          <a:xfrm>
            <a:off x="3470874" y="4891151"/>
            <a:ext cx="17631164" cy="6808164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A conclusão do trabalho é uma contribuição direta para área de computação, mas também se preocupa com resultados voltados as problemas, desafios e necessidades reais de produtores agrícolas. Tal envolvimento e colaboração é possível a partir de parcerias de pesquisas junto empresas de tecnologia atuante no mercado brasileiro e angolano, que permitem, além de outros benefícios, a possibilidade de um ambiente de estudo de caso para levantamento de requisitos, orientações especializadas e, principalmente, laboratórios para testes do protótipo construído."/>
          <p:cNvSpPr txBox="1"/>
          <p:nvPr/>
        </p:nvSpPr>
        <p:spPr>
          <a:xfrm>
            <a:off x="4230609" y="5924778"/>
            <a:ext cx="15966878" cy="511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conclusão do trabalho é uma contribuição direta para área de computação, mas também se preocupa com resultados voltados as problemas, desafios e necessidades reais de produtores agrícolas. Tal envolvimento e colaboração é possível a partir de parcerias de pesquisas junto empresas de tecnologia atuante no mercado brasileiro e angolano, que permitem, além de outros benefícios, a possibilidade de um ambiente de estudo de caso para levantamento de requisitos, orientações especializadas e, principalmente, laboratórios para testes do protótipo construído.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tângulo"/>
          <p:cNvSpPr/>
          <p:nvPr/>
        </p:nvSpPr>
        <p:spPr>
          <a:xfrm>
            <a:off x="956353" y="2939226"/>
            <a:ext cx="7200974" cy="7308974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Obrigado !!"/>
          <p:cNvSpPr txBox="1"/>
          <p:nvPr/>
        </p:nvSpPr>
        <p:spPr>
          <a:xfrm>
            <a:off x="11599445" y="6349605"/>
            <a:ext cx="6352541" cy="1615441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r>
              <a:t>Obrigado !!  </a:t>
            </a:r>
          </a:p>
        </p:txBody>
      </p:sp>
      <p:sp>
        <p:nvSpPr>
          <p:cNvPr id="268" name="Parcerias"/>
          <p:cNvSpPr txBox="1"/>
          <p:nvPr/>
        </p:nvSpPr>
        <p:spPr>
          <a:xfrm>
            <a:off x="3286534" y="3181869"/>
            <a:ext cx="2754733" cy="883210"/>
          </a:xfrm>
          <a:prstGeom prst="rect">
            <a:avLst/>
          </a:prstGeom>
          <a:solidFill>
            <a:srgbClr val="000000"/>
          </a:solidFill>
          <a:ln w="12700">
            <a:solidFill>
              <a:schemeClr val="accent5">
                <a:satOff val="2754"/>
                <a:lumOff val="-4587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Parcerias </a:t>
            </a:r>
          </a:p>
        </p:txBody>
      </p:sp>
      <p:sp>
        <p:nvSpPr>
          <p:cNvPr id="269" name="Cooperativa Tião Itapecerica"/>
          <p:cNvSpPr txBox="1"/>
          <p:nvPr/>
        </p:nvSpPr>
        <p:spPr>
          <a:xfrm>
            <a:off x="1612852" y="6802487"/>
            <a:ext cx="6102097" cy="709677"/>
          </a:xfrm>
          <a:prstGeom prst="rect">
            <a:avLst/>
          </a:prstGeom>
          <a:solidFill>
            <a:srgbClr val="000000"/>
          </a:solidFill>
          <a:ln w="12700">
            <a:solidFill>
              <a:srgbClr val="AAA6A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Cooperativa Tião Itapecerica  </a:t>
            </a:r>
          </a:p>
        </p:txBody>
      </p:sp>
      <p:sp>
        <p:nvSpPr>
          <p:cNvPr id="270" name="Grupo de pesquisa “Soluções Interativas para Agricultura e Cidades Inteligentes ”"/>
          <p:cNvSpPr txBox="1"/>
          <p:nvPr/>
        </p:nvSpPr>
        <p:spPr>
          <a:xfrm>
            <a:off x="1493980" y="7694834"/>
            <a:ext cx="6339841" cy="1928877"/>
          </a:xfrm>
          <a:prstGeom prst="rect">
            <a:avLst/>
          </a:prstGeom>
          <a:solidFill>
            <a:srgbClr val="000000"/>
          </a:solidFill>
          <a:ln w="12700">
            <a:solidFill>
              <a:srgbClr val="AAA6A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Grupo de pesquisa “Soluções Interativas para Agricultura e Cidades Inteligentes ”</a:t>
            </a:r>
          </a:p>
        </p:txBody>
      </p:sp>
      <p:sp>
        <p:nvSpPr>
          <p:cNvPr id="271" name="Kimby TI - Angola"/>
          <p:cNvSpPr txBox="1"/>
          <p:nvPr/>
        </p:nvSpPr>
        <p:spPr>
          <a:xfrm>
            <a:off x="2531579" y="4763265"/>
            <a:ext cx="3799841" cy="709677"/>
          </a:xfrm>
          <a:prstGeom prst="rect">
            <a:avLst/>
          </a:prstGeom>
          <a:solidFill>
            <a:srgbClr val="000000"/>
          </a:solidFill>
          <a:ln w="12700">
            <a:solidFill>
              <a:srgbClr val="AAA6A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Kimby TI - Angola </a:t>
            </a:r>
          </a:p>
        </p:txBody>
      </p:sp>
      <p:sp>
        <p:nvSpPr>
          <p:cNvPr id="272" name="Agricultura Inteligente - Angola"/>
          <p:cNvSpPr txBox="1"/>
          <p:nvPr/>
        </p:nvSpPr>
        <p:spPr>
          <a:xfrm>
            <a:off x="1432766" y="5782876"/>
            <a:ext cx="6462269" cy="709677"/>
          </a:xfrm>
          <a:prstGeom prst="rect">
            <a:avLst/>
          </a:prstGeom>
          <a:solidFill>
            <a:srgbClr val="000000"/>
          </a:solidFill>
          <a:ln w="12700">
            <a:solidFill>
              <a:srgbClr val="AAA6A6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Agricultura Inteligente - Angola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tângulo"/>
          <p:cNvSpPr/>
          <p:nvPr/>
        </p:nvSpPr>
        <p:spPr>
          <a:xfrm>
            <a:off x="1930400" y="4241800"/>
            <a:ext cx="20034790" cy="8483600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A Internet das Coisas, ou simplesmente chamada de IoT vem mudando a forma na qual a computação e, principalmente, a automação vem mudando a rotinas das atividades diárias. Porém, ainda que timidamente, estas tecnologias já vêm impactando fortemente em áreas como a educação, negócios, medicina, comunicação, governos, e na agricultura. Entre os principais motivos de preocupação ou empecilho para adoção de tecnologias IoT como facilitadores nos diversos contextos, estão o custo para aquisição da infraestrutura e a complexidade de implantação nos mais diversos meios."/>
          <p:cNvSpPr txBox="1">
            <a:spLocks noGrp="1"/>
          </p:cNvSpPr>
          <p:nvPr>
            <p:ph type="body" idx="1"/>
          </p:nvPr>
        </p:nvSpPr>
        <p:spPr>
          <a:xfrm>
            <a:off x="2744461" y="4316809"/>
            <a:ext cx="18406667" cy="8051702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/>
          <a:lstStyle/>
          <a:p>
            <a:pPr marL="0" lvl="5" indent="0" algn="just" defTabSz="457200">
              <a:spcBef>
                <a:spcPts val="0"/>
              </a:spcBef>
              <a:buSzTx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A Internet das Coisas, ou simplesmente chamada de IoT vem mudando a forma na qual a computação e, principalmente, a automação vem mudando a rotinas das atividades diárias. Porém, ainda que timidamente, estas tecnologias já vêm impactando fortemente em áreas como a educação, negócios, medicina, comunicação, governos, e na agricultura. Entre os principais motivos de preocupação ou empecilho para adoção de tecnologias IoT como facilitadores nos diversos contextos, estão o custo para aquisição da infraestrutura e a complexidade de implantação nos mais diversos meios.</a:t>
            </a:r>
          </a:p>
        </p:txBody>
      </p:sp>
      <p:sp>
        <p:nvSpPr>
          <p:cNvPr id="154" name="Introdução"/>
          <p:cNvSpPr txBox="1">
            <a:spLocks noGrp="1"/>
          </p:cNvSpPr>
          <p:nvPr>
            <p:ph type="title"/>
          </p:nvPr>
        </p:nvSpPr>
        <p:spPr>
          <a:xfrm>
            <a:off x="2806700" y="2419548"/>
            <a:ext cx="6305947" cy="1365052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/>
          <a:p>
            <a:pPr defTabSz="817244">
              <a:defRPr sz="7919" spc="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Introdução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tângulo"/>
          <p:cNvSpPr/>
          <p:nvPr/>
        </p:nvSpPr>
        <p:spPr>
          <a:xfrm>
            <a:off x="2685736" y="2613565"/>
            <a:ext cx="19919826" cy="9457557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" name="Considerando o cenário apresentado, o principal objetivo deste artigo é o estudo do impacto da IoT nas sociedades, em especial suas aplicações na área que envolve agricultura inteligente, com o intuito principal de experimentar uma proposta de melhoria e controle de um sistema de irrigação automatizada para agricultura de precisão que seja de baixo custo e de fácil implantação. Este protótipo deve ser basicamente composto de três ambientes bem definidos: o ambiente mecânico automatizado a partir da plataforma Arduino; o sistema central baseado em Webservice para integração; e por último, o ambiente de controle funcional, baseado em um sistema web."/>
          <p:cNvSpPr txBox="1"/>
          <p:nvPr/>
        </p:nvSpPr>
        <p:spPr>
          <a:xfrm>
            <a:off x="3609575" y="4781778"/>
            <a:ext cx="18072149" cy="567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lvl="3" algn="just"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Considerando o cenário apresentado, o principal objetivo deste artigo é o estudo do impacto da IoT nas sociedades, em especial suas aplicações na área que envolve agricultura inteligente, com o intuito principal de experimentar uma proposta de melhoria e controle de um sistema de irrigação automatizada para agricultura de precisão que seja de baixo custo e de fácil implantação. Este protótipo deve ser basicamente composto de três ambientes bem definidos: o ambiente mecânico automatizado a partir da plataforma Arduino; o sistema central baseado em Webservice para integração; e por último, o ambiente de controle funcional, baseado em um sistema web. </a:t>
            </a:r>
          </a:p>
        </p:txBody>
      </p:sp>
      <p:sp>
        <p:nvSpPr>
          <p:cNvPr id="159" name="Objetivo"/>
          <p:cNvSpPr txBox="1"/>
          <p:nvPr/>
        </p:nvSpPr>
        <p:spPr>
          <a:xfrm>
            <a:off x="4022598" y="2980969"/>
            <a:ext cx="3384805" cy="1305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Objetivo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tângulo"/>
          <p:cNvSpPr/>
          <p:nvPr/>
        </p:nvSpPr>
        <p:spPr>
          <a:xfrm>
            <a:off x="2025336" y="6935116"/>
            <a:ext cx="20864289" cy="5794897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Dispositivos de automação"/>
          <p:cNvSpPr/>
          <p:nvPr/>
        </p:nvSpPr>
        <p:spPr>
          <a:xfrm>
            <a:off x="9570940" y="7686689"/>
            <a:ext cx="1244837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Dispositivos de automação</a:t>
            </a:r>
          </a:p>
        </p:txBody>
      </p:sp>
      <p:sp>
        <p:nvSpPr>
          <p:cNvPr id="164" name="Rede para comunicação"/>
          <p:cNvSpPr/>
          <p:nvPr/>
        </p:nvSpPr>
        <p:spPr>
          <a:xfrm>
            <a:off x="11114659" y="9197564"/>
            <a:ext cx="10869192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36460"/>
              <a:satOff val="9458"/>
              <a:lumOff val="-929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Rede para comunicação</a:t>
            </a:r>
          </a:p>
        </p:txBody>
      </p:sp>
      <p:sp>
        <p:nvSpPr>
          <p:cNvPr id="165" name="Sistema de controle"/>
          <p:cNvSpPr/>
          <p:nvPr/>
        </p:nvSpPr>
        <p:spPr>
          <a:xfrm>
            <a:off x="12680453" y="10708438"/>
            <a:ext cx="9303398" cy="1270001"/>
          </a:xfrm>
          <a:prstGeom prst="roundRect">
            <a:avLst>
              <a:gd name="adj" fmla="val 15000"/>
            </a:avLst>
          </a:prstGeom>
          <a:solidFill>
            <a:schemeClr val="accent2">
              <a:hueOff val="165999"/>
              <a:satOff val="4432"/>
              <a:lumOff val="-1295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Sistema de controle</a:t>
            </a:r>
          </a:p>
        </p:txBody>
      </p:sp>
      <p:sp>
        <p:nvSpPr>
          <p:cNvPr id="166" name="A"/>
          <p:cNvSpPr txBox="1"/>
          <p:nvPr/>
        </p:nvSpPr>
        <p:spPr>
          <a:xfrm>
            <a:off x="8467830" y="7886436"/>
            <a:ext cx="481483" cy="870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167" name="B"/>
          <p:cNvSpPr txBox="1"/>
          <p:nvPr/>
        </p:nvSpPr>
        <p:spPr>
          <a:xfrm>
            <a:off x="10115374" y="9397309"/>
            <a:ext cx="481484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168" name="C"/>
          <p:cNvSpPr txBox="1"/>
          <p:nvPr/>
        </p:nvSpPr>
        <p:spPr>
          <a:xfrm>
            <a:off x="11575669" y="10908184"/>
            <a:ext cx="468935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</a:t>
            </a:r>
          </a:p>
        </p:txBody>
      </p:sp>
      <p:pic>
        <p:nvPicPr>
          <p:cNvPr id="169" name="iot.png" descr="i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2770" y="8752144"/>
            <a:ext cx="6121465" cy="336249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Internet das Coisas"/>
          <p:cNvSpPr txBox="1"/>
          <p:nvPr/>
        </p:nvSpPr>
        <p:spPr>
          <a:xfrm>
            <a:off x="7127494" y="2211273"/>
            <a:ext cx="10129013" cy="132943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 Internet das Coisas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mostragem de dispositivos e dados gerados"/>
          <p:cNvSpPr/>
          <p:nvPr/>
        </p:nvSpPr>
        <p:spPr>
          <a:xfrm>
            <a:off x="5093841" y="917221"/>
            <a:ext cx="16116175" cy="284963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8000">
                <a:solidFill>
                  <a:srgbClr val="FFFFFF"/>
                </a:solidFill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lvl1pPr>
          </a:lstStyle>
          <a:p>
            <a:r>
              <a:t>Amostragem de dispositivos e dados gerados </a:t>
            </a:r>
          </a:p>
        </p:txBody>
      </p:sp>
      <p:sp>
        <p:nvSpPr>
          <p:cNvPr id="174" name="Oval"/>
          <p:cNvSpPr/>
          <p:nvPr/>
        </p:nvSpPr>
        <p:spPr>
          <a:xfrm>
            <a:off x="8380385" y="5911470"/>
            <a:ext cx="2693502" cy="262531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" name="Oval"/>
          <p:cNvSpPr/>
          <p:nvPr/>
        </p:nvSpPr>
        <p:spPr>
          <a:xfrm>
            <a:off x="11734535" y="5911470"/>
            <a:ext cx="2693503" cy="262531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" name="Oval"/>
          <p:cNvSpPr/>
          <p:nvPr/>
        </p:nvSpPr>
        <p:spPr>
          <a:xfrm>
            <a:off x="4931141" y="5911470"/>
            <a:ext cx="2693503" cy="262531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30…"/>
          <p:cNvSpPr txBox="1"/>
          <p:nvPr/>
        </p:nvSpPr>
        <p:spPr>
          <a:xfrm>
            <a:off x="5194810" y="6218065"/>
            <a:ext cx="2166164" cy="165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30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Milhões</a:t>
            </a:r>
          </a:p>
        </p:txBody>
      </p:sp>
      <p:sp>
        <p:nvSpPr>
          <p:cNvPr id="178" name="Oval"/>
          <p:cNvSpPr/>
          <p:nvPr/>
        </p:nvSpPr>
        <p:spPr>
          <a:xfrm>
            <a:off x="15210040" y="5911470"/>
            <a:ext cx="2693503" cy="262531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9" name="0,5…"/>
          <p:cNvSpPr txBox="1"/>
          <p:nvPr/>
        </p:nvSpPr>
        <p:spPr>
          <a:xfrm>
            <a:off x="8741232" y="6218065"/>
            <a:ext cx="2166163" cy="165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0,5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Milhões</a:t>
            </a:r>
          </a:p>
        </p:txBody>
      </p:sp>
      <p:sp>
        <p:nvSpPr>
          <p:cNvPr id="180" name="Ano"/>
          <p:cNvSpPr txBox="1"/>
          <p:nvPr/>
        </p:nvSpPr>
        <p:spPr>
          <a:xfrm>
            <a:off x="2090895" y="4931384"/>
            <a:ext cx="1128675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Ano</a:t>
            </a:r>
          </a:p>
        </p:txBody>
      </p:sp>
      <p:sp>
        <p:nvSpPr>
          <p:cNvPr id="181" name="Oval"/>
          <p:cNvSpPr/>
          <p:nvPr/>
        </p:nvSpPr>
        <p:spPr>
          <a:xfrm>
            <a:off x="19602910" y="5911470"/>
            <a:ext cx="2693502" cy="262531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2" name="4,0…"/>
          <p:cNvSpPr txBox="1"/>
          <p:nvPr/>
        </p:nvSpPr>
        <p:spPr>
          <a:xfrm>
            <a:off x="19866579" y="6218065"/>
            <a:ext cx="2166164" cy="165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4,0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Milhões</a:t>
            </a:r>
          </a:p>
        </p:txBody>
      </p:sp>
      <p:sp>
        <p:nvSpPr>
          <p:cNvPr id="183" name="Linha"/>
          <p:cNvSpPr/>
          <p:nvPr/>
        </p:nvSpPr>
        <p:spPr>
          <a:xfrm>
            <a:off x="3683000" y="5366639"/>
            <a:ext cx="18937857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84" name="Linha" descr="Linha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982807" y="5398718"/>
            <a:ext cx="651489" cy="294519"/>
          </a:xfrm>
          <a:prstGeom prst="rect">
            <a:avLst/>
          </a:prstGeom>
        </p:spPr>
      </p:pic>
      <p:pic>
        <p:nvPicPr>
          <p:cNvPr id="186" name="Linha" descr="Linha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401392" y="5430220"/>
            <a:ext cx="651489" cy="294519"/>
          </a:xfrm>
          <a:prstGeom prst="rect">
            <a:avLst/>
          </a:prstGeom>
        </p:spPr>
      </p:pic>
      <p:pic>
        <p:nvPicPr>
          <p:cNvPr id="188" name="Linha" descr="Linha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20623916" y="5411418"/>
            <a:ext cx="651489" cy="294519"/>
          </a:xfrm>
          <a:prstGeom prst="rect">
            <a:avLst/>
          </a:prstGeom>
        </p:spPr>
      </p:pic>
      <p:sp>
        <p:nvSpPr>
          <p:cNvPr id="190" name="2017"/>
          <p:cNvSpPr txBox="1"/>
          <p:nvPr/>
        </p:nvSpPr>
        <p:spPr>
          <a:xfrm>
            <a:off x="9133179" y="4070991"/>
            <a:ext cx="1382269" cy="8705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191" name="2015"/>
          <p:cNvSpPr txBox="1"/>
          <p:nvPr/>
        </p:nvSpPr>
        <p:spPr>
          <a:xfrm>
            <a:off x="5617417" y="4070991"/>
            <a:ext cx="1382269" cy="8705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92" name="2050"/>
          <p:cNvSpPr txBox="1"/>
          <p:nvPr/>
        </p:nvSpPr>
        <p:spPr>
          <a:xfrm>
            <a:off x="20258526" y="4070991"/>
            <a:ext cx="1382269" cy="87051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2050</a:t>
            </a:r>
          </a:p>
        </p:txBody>
      </p:sp>
      <p:sp>
        <p:nvSpPr>
          <p:cNvPr id="193" name="Retângulo"/>
          <p:cNvSpPr/>
          <p:nvPr/>
        </p:nvSpPr>
        <p:spPr>
          <a:xfrm>
            <a:off x="4846665" y="8871491"/>
            <a:ext cx="2668102" cy="3310748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4" name="Dispositivos IoT foram instalados na agricultura"/>
          <p:cNvSpPr txBox="1"/>
          <p:nvPr/>
        </p:nvSpPr>
        <p:spPr>
          <a:xfrm>
            <a:off x="4931142" y="9309329"/>
            <a:ext cx="2499148" cy="207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Dispositivos IoT foram instalados na agricultura</a:t>
            </a:r>
          </a:p>
        </p:txBody>
      </p:sp>
      <p:sp>
        <p:nvSpPr>
          <p:cNvPr id="195" name="Retângulo"/>
          <p:cNvSpPr/>
          <p:nvPr/>
        </p:nvSpPr>
        <p:spPr>
          <a:xfrm>
            <a:off x="11747235" y="8871491"/>
            <a:ext cx="2668103" cy="3310748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6" name="Dispositivos IoT foram instalados na agricultura até o final essa década"/>
          <p:cNvSpPr txBox="1"/>
          <p:nvPr/>
        </p:nvSpPr>
        <p:spPr>
          <a:xfrm>
            <a:off x="11928889" y="8995854"/>
            <a:ext cx="2499148" cy="306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Dispositivos IoT foram instalados na agricultura até o final essa década</a:t>
            </a:r>
          </a:p>
        </p:txBody>
      </p:sp>
      <p:sp>
        <p:nvSpPr>
          <p:cNvPr id="197" name="Retângulo"/>
          <p:cNvSpPr/>
          <p:nvPr/>
        </p:nvSpPr>
        <p:spPr>
          <a:xfrm>
            <a:off x="15366789" y="8871491"/>
            <a:ext cx="2668102" cy="3310748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8" name="Dispositivos aumentado na agricultura"/>
          <p:cNvSpPr txBox="1"/>
          <p:nvPr/>
        </p:nvSpPr>
        <p:spPr>
          <a:xfrm>
            <a:off x="15442989" y="9056216"/>
            <a:ext cx="2499148" cy="1576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Dispositivos aumentado na agricultura</a:t>
            </a:r>
          </a:p>
        </p:txBody>
      </p:sp>
      <p:sp>
        <p:nvSpPr>
          <p:cNvPr id="199" name="Retângulo"/>
          <p:cNvSpPr/>
          <p:nvPr/>
        </p:nvSpPr>
        <p:spPr>
          <a:xfrm>
            <a:off x="8327289" y="8871491"/>
            <a:ext cx="2668102" cy="3310748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0" name="Dados gerados e gerenciados por fazendas particulares"/>
          <p:cNvSpPr txBox="1"/>
          <p:nvPr/>
        </p:nvSpPr>
        <p:spPr>
          <a:xfrm>
            <a:off x="8435704" y="8995854"/>
            <a:ext cx="2499148" cy="2566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Dados gerados e gerenciados por fazendas particulares </a:t>
            </a:r>
          </a:p>
        </p:txBody>
      </p:sp>
      <p:sp>
        <p:nvSpPr>
          <p:cNvPr id="201" name="Retângulo"/>
          <p:cNvSpPr/>
          <p:nvPr/>
        </p:nvSpPr>
        <p:spPr>
          <a:xfrm>
            <a:off x="19615610" y="8871491"/>
            <a:ext cx="2668102" cy="3310749"/>
          </a:xfrm>
          <a:prstGeom prst="rect">
            <a:avLst/>
          </a:prstGeom>
          <a:solidFill>
            <a:srgbClr val="000000"/>
          </a:solidFill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effectLst>
                  <a:outerShdw blurRad="25400" dist="25400" dir="2388334" rotWithShape="0">
                    <a:srgbClr val="000000">
                      <a:alpha val="7931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2" name="De dados serão gerados…"/>
          <p:cNvSpPr txBox="1"/>
          <p:nvPr/>
        </p:nvSpPr>
        <p:spPr>
          <a:xfrm>
            <a:off x="19602910" y="9243504"/>
            <a:ext cx="2499148" cy="207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De dados serão gerados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E gerenciados na agricultura</a:t>
            </a:r>
          </a:p>
        </p:txBody>
      </p:sp>
      <p:sp>
        <p:nvSpPr>
          <p:cNvPr id="203" name="150%"/>
          <p:cNvSpPr txBox="1"/>
          <p:nvPr/>
        </p:nvSpPr>
        <p:spPr>
          <a:xfrm>
            <a:off x="15903028" y="6690160"/>
            <a:ext cx="1579069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150%</a:t>
            </a:r>
          </a:p>
        </p:txBody>
      </p:sp>
      <p:sp>
        <p:nvSpPr>
          <p:cNvPr id="204" name="75…"/>
          <p:cNvSpPr txBox="1"/>
          <p:nvPr/>
        </p:nvSpPr>
        <p:spPr>
          <a:xfrm>
            <a:off x="12068847" y="6296460"/>
            <a:ext cx="2166164" cy="1657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75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Milhões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fundo-sapi-iot-web4.jpg"/>
          <p:cNvGrpSpPr/>
          <p:nvPr/>
        </p:nvGrpSpPr>
        <p:grpSpPr>
          <a:xfrm>
            <a:off x="734704" y="3860851"/>
            <a:ext cx="11283157" cy="8470901"/>
            <a:chOff x="0" y="0"/>
            <a:chExt cx="11283156" cy="8470900"/>
          </a:xfrm>
        </p:grpSpPr>
        <p:pic>
          <p:nvPicPr>
            <p:cNvPr id="208" name="fundo-sapi-iot-web4.jpg" descr="fundo-sapi-iot-web4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400" r="12400"/>
            <a:stretch>
              <a:fillRect/>
            </a:stretch>
          </p:blipFill>
          <p:spPr>
            <a:xfrm>
              <a:off x="38100" y="38100"/>
              <a:ext cx="11207059" cy="83945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fundo-sapi-iot-web4.jpg" descr="fundo-sapi-iot-web4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283157" cy="8470900"/>
            </a:xfrm>
            <a:prstGeom prst="rect">
              <a:avLst/>
            </a:prstGeom>
            <a:effectLst/>
          </p:spPr>
        </p:pic>
      </p:grpSp>
      <p:grpSp>
        <p:nvGrpSpPr>
          <p:cNvPr id="212" name="fundo-sapi-iot-web2.jpg"/>
          <p:cNvGrpSpPr/>
          <p:nvPr/>
        </p:nvGrpSpPr>
        <p:grpSpPr>
          <a:xfrm>
            <a:off x="12403534" y="3869185"/>
            <a:ext cx="11260932" cy="8454232"/>
            <a:chOff x="0" y="0"/>
            <a:chExt cx="11260931" cy="8454231"/>
          </a:xfrm>
        </p:grpSpPr>
        <p:pic>
          <p:nvPicPr>
            <p:cNvPr id="211" name="fundo-sapi-iot-web2.jpg" descr="fundo-sapi-iot-web2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17034" b="17034"/>
            <a:stretch>
              <a:fillRect/>
            </a:stretch>
          </p:blipFill>
          <p:spPr>
            <a:xfrm>
              <a:off x="38100" y="38100"/>
              <a:ext cx="11184912" cy="83779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fundo-sapi-iot-web2.jpg" descr="fundo-sapi-iot-web2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260932" cy="8454232"/>
            </a:xfrm>
            <a:prstGeom prst="rect">
              <a:avLst/>
            </a:prstGeom>
            <a:effectLst/>
          </p:spPr>
        </p:pic>
      </p:grpSp>
      <p:sp>
        <p:nvSpPr>
          <p:cNvPr id="213" name="Apresentação do Estudo de Caso"/>
          <p:cNvSpPr txBox="1"/>
          <p:nvPr/>
        </p:nvSpPr>
        <p:spPr>
          <a:xfrm>
            <a:off x="3933608" y="1659385"/>
            <a:ext cx="16924021" cy="132943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8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 Apresentação do Estudo de Caso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omposição do Circuito"/>
          <p:cNvSpPr txBox="1">
            <a:spLocks noGrp="1"/>
          </p:cNvSpPr>
          <p:nvPr>
            <p:ph type="title"/>
          </p:nvPr>
        </p:nvSpPr>
        <p:spPr>
          <a:xfrm>
            <a:off x="5915443" y="1650305"/>
            <a:ext cx="12597210" cy="134759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>
            <a:lvl1pPr>
              <a:defRPr sz="8000" spc="-23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Composição do Circuito </a:t>
            </a:r>
          </a:p>
        </p:txBody>
      </p:sp>
      <p:sp>
        <p:nvSpPr>
          <p:cNvPr id="217" name="Leds de status do solo"/>
          <p:cNvSpPr/>
          <p:nvPr/>
        </p:nvSpPr>
        <p:spPr>
          <a:xfrm>
            <a:off x="4167190" y="7607725"/>
            <a:ext cx="7064470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Leds de status do solo  </a:t>
            </a:r>
          </a:p>
        </p:txBody>
      </p:sp>
      <p:sp>
        <p:nvSpPr>
          <p:cNvPr id="218" name="Sensor de umidade hidrométrico"/>
          <p:cNvSpPr/>
          <p:nvPr/>
        </p:nvSpPr>
        <p:spPr>
          <a:xfrm>
            <a:off x="2306540" y="4864525"/>
            <a:ext cx="8925120" cy="1270001"/>
          </a:xfrm>
          <a:prstGeom prst="roundRect">
            <a:avLst>
              <a:gd name="adj" fmla="val 15000"/>
            </a:avLst>
          </a:prstGeom>
          <a:solidFill>
            <a:schemeClr val="accent5">
              <a:hueOff val="36460"/>
              <a:satOff val="9458"/>
              <a:lumOff val="-929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Sensor de umidade hidrométrico </a:t>
            </a:r>
          </a:p>
        </p:txBody>
      </p:sp>
      <p:sp>
        <p:nvSpPr>
          <p:cNvPr id="219" name="Display LCD"/>
          <p:cNvSpPr/>
          <p:nvPr/>
        </p:nvSpPr>
        <p:spPr>
          <a:xfrm>
            <a:off x="6274082" y="10350926"/>
            <a:ext cx="4873025" cy="1270001"/>
          </a:xfrm>
          <a:prstGeom prst="roundRect">
            <a:avLst>
              <a:gd name="adj" fmla="val 15000"/>
            </a:avLst>
          </a:prstGeom>
          <a:solidFill>
            <a:schemeClr val="accent2">
              <a:hueOff val="165999"/>
              <a:satOff val="4432"/>
              <a:lumOff val="-1295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Display LCD </a:t>
            </a:r>
          </a:p>
        </p:txBody>
      </p:sp>
      <p:sp>
        <p:nvSpPr>
          <p:cNvPr id="220" name="Módulo RTC DS1307"/>
          <p:cNvSpPr/>
          <p:nvPr/>
        </p:nvSpPr>
        <p:spPr>
          <a:xfrm>
            <a:off x="3049987" y="6232537"/>
            <a:ext cx="8181673" cy="1270001"/>
          </a:xfrm>
          <a:prstGeom prst="roundRect">
            <a:avLst>
              <a:gd name="adj" fmla="val 15000"/>
            </a:avLst>
          </a:prstGeom>
          <a:solidFill>
            <a:schemeClr val="accent6">
              <a:hueOff val="-426454"/>
              <a:satOff val="8892"/>
              <a:lumOff val="971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Módulo RTC DS1307</a:t>
            </a:r>
          </a:p>
        </p:txBody>
      </p:sp>
      <p:sp>
        <p:nvSpPr>
          <p:cNvPr id="221" name="Placa Arduino R3"/>
          <p:cNvSpPr/>
          <p:nvPr/>
        </p:nvSpPr>
        <p:spPr>
          <a:xfrm>
            <a:off x="4948023" y="8979326"/>
            <a:ext cx="6199084" cy="1270001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Placa Arduino R3</a:t>
            </a:r>
          </a:p>
        </p:txBody>
      </p:sp>
      <p:sp>
        <p:nvSpPr>
          <p:cNvPr id="222" name="Módulo ESP8266 ESP-01 de WI-FI"/>
          <p:cNvSpPr/>
          <p:nvPr/>
        </p:nvSpPr>
        <p:spPr>
          <a:xfrm>
            <a:off x="13538413" y="4864525"/>
            <a:ext cx="8925119" cy="1270001"/>
          </a:xfrm>
          <a:prstGeom prst="roundRect">
            <a:avLst>
              <a:gd name="adj" fmla="val 15000"/>
            </a:avLst>
          </a:prstGeom>
          <a:solidFill>
            <a:srgbClr val="AAA6A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Módulo ESP8266 ESP-01 de WI-FI </a:t>
            </a:r>
          </a:p>
        </p:txBody>
      </p:sp>
      <p:sp>
        <p:nvSpPr>
          <p:cNvPr id="223" name="Relé"/>
          <p:cNvSpPr/>
          <p:nvPr/>
        </p:nvSpPr>
        <p:spPr>
          <a:xfrm>
            <a:off x="16161398" y="8979326"/>
            <a:ext cx="6368188" cy="1270001"/>
          </a:xfrm>
          <a:prstGeom prst="roundRect">
            <a:avLst>
              <a:gd name="adj" fmla="val 15000"/>
            </a:avLst>
          </a:prstGeom>
          <a:solidFill>
            <a:schemeClr val="accent2">
              <a:satOff val="-9688"/>
              <a:lumOff val="1428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Relé </a:t>
            </a:r>
          </a:p>
        </p:txBody>
      </p:sp>
      <p:sp>
        <p:nvSpPr>
          <p:cNvPr id="224" name="Módulo I2C"/>
          <p:cNvSpPr/>
          <p:nvPr/>
        </p:nvSpPr>
        <p:spPr>
          <a:xfrm>
            <a:off x="14303898" y="6232537"/>
            <a:ext cx="8159635" cy="1270001"/>
          </a:xfrm>
          <a:prstGeom prst="roundRect">
            <a:avLst>
              <a:gd name="adj" fmla="val 15000"/>
            </a:avLst>
          </a:prstGeom>
          <a:solidFill>
            <a:schemeClr val="accent3">
              <a:hueOff val="-85263"/>
              <a:satOff val="-9707"/>
              <a:lumOff val="-1869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Módulo I2C </a:t>
            </a:r>
          </a:p>
        </p:txBody>
      </p:sp>
      <p:sp>
        <p:nvSpPr>
          <p:cNvPr id="225" name="Botões"/>
          <p:cNvSpPr/>
          <p:nvPr/>
        </p:nvSpPr>
        <p:spPr>
          <a:xfrm>
            <a:off x="15391375" y="7607726"/>
            <a:ext cx="7101884" cy="1270001"/>
          </a:xfrm>
          <a:prstGeom prst="roundRect">
            <a:avLst>
              <a:gd name="adj" fmla="val 15000"/>
            </a:avLst>
          </a:prstGeom>
          <a:solidFill>
            <a:schemeClr val="accent5">
              <a:satOff val="-6897"/>
              <a:lumOff val="767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Botões </a:t>
            </a:r>
          </a:p>
        </p:txBody>
      </p:sp>
      <p:sp>
        <p:nvSpPr>
          <p:cNvPr id="226" name="Jumpers"/>
          <p:cNvSpPr/>
          <p:nvPr/>
        </p:nvSpPr>
        <p:spPr>
          <a:xfrm>
            <a:off x="17577082" y="10350926"/>
            <a:ext cx="4873025" cy="1270001"/>
          </a:xfrm>
          <a:prstGeom prst="roundRect">
            <a:avLst>
              <a:gd name="adj" fmla="val 15000"/>
            </a:avLst>
          </a:prstGeom>
          <a:solidFill>
            <a:schemeClr val="accent3">
              <a:satOff val="20823"/>
              <a:lumOff val="1010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Jumpers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ex.png" descr="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2379" y="413457"/>
            <a:ext cx="14593842" cy="12868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fundo-sapi-iot-web1.jpg" descr="fundo-sapi-iot-web1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696" y="310912"/>
            <a:ext cx="23715208" cy="1309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cd.png" descr="c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697" y="1028700"/>
            <a:ext cx="23126701" cy="11174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Macintosh PowerPoint</Application>
  <PresentationFormat>Personalizar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Baskerville</vt:lpstr>
      <vt:lpstr>Helvetica Neue</vt:lpstr>
      <vt:lpstr>Helvetica Neue Bold Condensed</vt:lpstr>
      <vt:lpstr>Superclarendon</vt:lpstr>
      <vt:lpstr>New_Template6</vt:lpstr>
      <vt:lpstr>Apresentação do PowerPoint</vt:lpstr>
      <vt:lpstr>Introdução </vt:lpstr>
      <vt:lpstr>Apresentação do PowerPoint</vt:lpstr>
      <vt:lpstr>Apresentação do PowerPoint</vt:lpstr>
      <vt:lpstr>Apresentação do PowerPoint</vt:lpstr>
      <vt:lpstr>Apresentação do PowerPoint</vt:lpstr>
      <vt:lpstr>Composição do Circuito </vt:lpstr>
      <vt:lpstr>Apresentação do PowerPoint</vt:lpstr>
      <vt:lpstr>Apresentação do PowerPoint</vt:lpstr>
      <vt:lpstr>Resultados Obtidos </vt:lpstr>
      <vt:lpstr>Apresentação do PowerPoint</vt:lpstr>
      <vt:lpstr>Apresentação do PowerPoint</vt:lpstr>
      <vt:lpstr>Apresentação do PowerPoint</vt:lpstr>
      <vt:lpstr>Conclusão </vt:lpstr>
      <vt:lpstr>Apresentação do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Ezequiel Muxito</cp:lastModifiedBy>
  <cp:revision>2</cp:revision>
  <dcterms:modified xsi:type="dcterms:W3CDTF">2019-01-08T18:50:58Z</dcterms:modified>
</cp:coreProperties>
</file>